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Black"/>
      <p:bold r:id="rId19"/>
      <p:boldItalic r:id="rId20"/>
    </p:embeddedFont>
    <p:embeddedFont>
      <p:font typeface="Roboto Thin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Didact Gothic"/>
      <p:regular r:id="rId29"/>
    </p:embeddedFont>
    <p:embeddedFont>
      <p:font typeface="Roboto Mono Thin"/>
      <p:regular r:id="rId30"/>
      <p:bold r:id="rId31"/>
      <p:italic r:id="rId32"/>
      <p:boldItalic r:id="rId33"/>
    </p:embeddedFont>
    <p:embeddedFont>
      <p:font typeface="Roboto Light"/>
      <p:regular r:id="rId34"/>
      <p:bold r:id="rId35"/>
      <p:italic r:id="rId36"/>
      <p:boldItalic r:id="rId37"/>
    </p:embeddedFont>
    <p:embeddedFont>
      <p:font typeface="Bree Serif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Black-boldItalic.fntdata"/><Relationship Id="rId22" Type="http://schemas.openxmlformats.org/officeDocument/2006/relationships/font" Target="fonts/RobotoThin-bold.fntdata"/><Relationship Id="rId21" Type="http://schemas.openxmlformats.org/officeDocument/2006/relationships/font" Target="fonts/RobotoThin-regular.fntdata"/><Relationship Id="rId24" Type="http://schemas.openxmlformats.org/officeDocument/2006/relationships/font" Target="fonts/RobotoThin-boldItalic.fntdata"/><Relationship Id="rId23" Type="http://schemas.openxmlformats.org/officeDocument/2006/relationships/font" Target="fonts/RobotoThin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idactGothi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Thin-bold.fntdata"/><Relationship Id="rId30" Type="http://schemas.openxmlformats.org/officeDocument/2006/relationships/font" Target="fonts/RobotoMonoThin-regular.fntdata"/><Relationship Id="rId11" Type="http://schemas.openxmlformats.org/officeDocument/2006/relationships/slide" Target="slides/slide6.xml"/><Relationship Id="rId33" Type="http://schemas.openxmlformats.org/officeDocument/2006/relationships/font" Target="fonts/RobotoMonoThin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MonoThin-italic.fntdata"/><Relationship Id="rId13" Type="http://schemas.openxmlformats.org/officeDocument/2006/relationships/slide" Target="slides/slide8.xml"/><Relationship Id="rId35" Type="http://schemas.openxmlformats.org/officeDocument/2006/relationships/font" Target="fonts/RobotoLight-bold.fntdata"/><Relationship Id="rId12" Type="http://schemas.openxmlformats.org/officeDocument/2006/relationships/slide" Target="slides/slide7.xml"/><Relationship Id="rId34" Type="http://schemas.openxmlformats.org/officeDocument/2006/relationships/font" Target="fonts/RobotoLight-regular.fntdata"/><Relationship Id="rId15" Type="http://schemas.openxmlformats.org/officeDocument/2006/relationships/slide" Target="slides/slide10.xml"/><Relationship Id="rId37" Type="http://schemas.openxmlformats.org/officeDocument/2006/relationships/font" Target="fonts/Roboto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BreeSerif-regular.fntdata"/><Relationship Id="rId19" Type="http://schemas.openxmlformats.org/officeDocument/2006/relationships/font" Target="fonts/RobotoBlack-bold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00afc06e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00afc06e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f6a9be8c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f6a9be8c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f6a9be8c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f6a9be8c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f6a9be8c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f6a9be8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6ec27a3e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6ec27a3e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San Diego Zoo and Wildlife Alliance maintains large amounts of land, hosting over 3,500 animals.</a:t>
            </a:r>
            <a:endParaRPr b="1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Need an interface to manage and monitor the health of these sensors.</a:t>
            </a:r>
            <a:endParaRPr b="1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691c379e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691c379e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691c379e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691c379e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fff34365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fff34365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f6a9be8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f6a9be8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fff3436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fff3436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00afc06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00afc06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Akshaya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f6a9be8c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f6a9be8c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Jiping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b="0" sz="30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2" type="subTitle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3" type="subTitle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4" type="ctrTitle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5" type="ctrTitle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2" type="ctrTitle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3" type="ctrTitle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hasCustomPrompt="1" idx="4" type="title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/>
          <p:nvPr>
            <p:ph hasCustomPrompt="1" idx="5" type="title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/>
          <p:nvPr>
            <p:ph hasCustomPrompt="1" idx="6" type="title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/>
          <p:nvPr>
            <p:ph idx="7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b="0" sz="30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TITLE_1_1_2_1_1_1">
    <p:bg>
      <p:bgPr>
        <a:solidFill>
          <a:schemeClr val="accen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b="0" sz="300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subTitle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ctrTitle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b="0"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ctrTitle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ctrTitle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4" type="ctrTitle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5" type="ctrTitle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7VkY-UEZRpfVSfXHiz_nWhl7AcVJw-C1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www.youtube.com/watch?v=5arP-vqsUQU" TargetMode="External"/><Relationship Id="rId6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SDZWA Sensor Dashboard</a:t>
            </a:r>
            <a:endParaRPr/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Update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5, 2022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00" y="1457325"/>
            <a:ext cx="222885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ctrTitle"/>
          </p:nvPr>
        </p:nvSpPr>
        <p:spPr>
          <a:xfrm>
            <a:off x="311700" y="38630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End Implementation</a:t>
            </a: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301300" y="4390275"/>
            <a:ext cx="854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*Images are referenced from Google</a:t>
            </a: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00" y="1635575"/>
            <a:ext cx="1974876" cy="8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279775" y="2593275"/>
            <a:ext cx="172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BFBFB"/>
                </a:solidFill>
                <a:latin typeface="Roboto Light"/>
                <a:ea typeface="Roboto Light"/>
                <a:cs typeface="Roboto Light"/>
                <a:sym typeface="Roboto Light"/>
              </a:rPr>
              <a:t>Object Relationship Manager (ORM) for our database</a:t>
            </a:r>
            <a:endParaRPr>
              <a:solidFill>
                <a:srgbClr val="FBFBFB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89" name="Google Shape;189;p27"/>
          <p:cNvCxnSpPr>
            <a:stCxn id="187" idx="3"/>
            <a:endCxn id="190" idx="1"/>
          </p:cNvCxnSpPr>
          <p:nvPr/>
        </p:nvCxnSpPr>
        <p:spPr>
          <a:xfrm>
            <a:off x="2148776" y="2044475"/>
            <a:ext cx="1768200" cy="15600"/>
          </a:xfrm>
          <a:prstGeom prst="straightConnector1">
            <a:avLst/>
          </a:prstGeom>
          <a:noFill/>
          <a:ln cap="flat" cmpd="sng" w="9525">
            <a:solidFill>
              <a:srgbClr val="FBFBF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0" name="Google Shape;1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6863" y="1461675"/>
            <a:ext cx="1526122" cy="1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3819063" y="2756450"/>
            <a:ext cx="172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BFBFB"/>
                </a:solidFill>
                <a:latin typeface="Roboto Light"/>
                <a:ea typeface="Roboto Light"/>
                <a:cs typeface="Roboto Light"/>
                <a:sym typeface="Roboto Light"/>
              </a:rPr>
              <a:t>SQLite local datastore</a:t>
            </a:r>
            <a:endParaRPr>
              <a:solidFill>
                <a:srgbClr val="FBFBFB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2096550" y="2140850"/>
            <a:ext cx="15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BFBFB"/>
                </a:solidFill>
                <a:latin typeface="Roboto Light"/>
                <a:ea typeface="Roboto Light"/>
                <a:cs typeface="Roboto Light"/>
                <a:sym typeface="Roboto Light"/>
              </a:rPr>
              <a:t>Migrate schema</a:t>
            </a:r>
            <a:endParaRPr>
              <a:solidFill>
                <a:srgbClr val="FBFBFB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3" name="Google Shape;193;p27"/>
          <p:cNvCxnSpPr/>
          <p:nvPr/>
        </p:nvCxnSpPr>
        <p:spPr>
          <a:xfrm>
            <a:off x="5442976" y="2036675"/>
            <a:ext cx="1768200" cy="15600"/>
          </a:xfrm>
          <a:prstGeom prst="straightConnector1">
            <a:avLst/>
          </a:prstGeom>
          <a:noFill/>
          <a:ln cap="flat" cmpd="sng" w="9525">
            <a:solidFill>
              <a:srgbClr val="FBFBF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27"/>
          <p:cNvSpPr txBox="1"/>
          <p:nvPr/>
        </p:nvSpPr>
        <p:spPr>
          <a:xfrm>
            <a:off x="5685075" y="2140838"/>
            <a:ext cx="15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BFBFB"/>
                </a:solidFill>
                <a:latin typeface="Roboto Light"/>
                <a:ea typeface="Roboto Light"/>
                <a:cs typeface="Roboto Light"/>
                <a:sym typeface="Roboto Light"/>
              </a:rPr>
              <a:t>REST API </a:t>
            </a:r>
            <a:endParaRPr>
              <a:solidFill>
                <a:srgbClr val="FBFBFB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1072" y="1461683"/>
            <a:ext cx="1526100" cy="14045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7113263" y="2913475"/>
            <a:ext cx="17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BFBFB"/>
                </a:solidFill>
                <a:latin typeface="Roboto Light"/>
                <a:ea typeface="Roboto Light"/>
                <a:cs typeface="Roboto Light"/>
                <a:sym typeface="Roboto Light"/>
              </a:rPr>
              <a:t>Frontend Web App</a:t>
            </a:r>
            <a:endParaRPr>
              <a:solidFill>
                <a:srgbClr val="FBFBFB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7" name="Google Shape;197;p27"/>
          <p:cNvCxnSpPr/>
          <p:nvPr/>
        </p:nvCxnSpPr>
        <p:spPr>
          <a:xfrm>
            <a:off x="3622650" y="1334250"/>
            <a:ext cx="25200" cy="2173800"/>
          </a:xfrm>
          <a:prstGeom prst="straightConnector1">
            <a:avLst/>
          </a:prstGeom>
          <a:noFill/>
          <a:ln cap="flat" cmpd="sng" w="9525">
            <a:solidFill>
              <a:srgbClr val="FBFB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7"/>
          <p:cNvCxnSpPr/>
          <p:nvPr/>
        </p:nvCxnSpPr>
        <p:spPr>
          <a:xfrm flipH="1">
            <a:off x="5649375" y="1379025"/>
            <a:ext cx="35700" cy="2172000"/>
          </a:xfrm>
          <a:prstGeom prst="straightConnector1">
            <a:avLst/>
          </a:prstGeom>
          <a:noFill/>
          <a:ln cap="flat" cmpd="sng" w="9525">
            <a:solidFill>
              <a:srgbClr val="FBFB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7"/>
          <p:cNvCxnSpPr/>
          <p:nvPr/>
        </p:nvCxnSpPr>
        <p:spPr>
          <a:xfrm>
            <a:off x="3652275" y="1331600"/>
            <a:ext cx="2055300" cy="32100"/>
          </a:xfrm>
          <a:prstGeom prst="straightConnector1">
            <a:avLst/>
          </a:prstGeom>
          <a:noFill/>
          <a:ln cap="flat" cmpd="sng" w="9525">
            <a:solidFill>
              <a:srgbClr val="FBFB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7"/>
          <p:cNvCxnSpPr/>
          <p:nvPr/>
        </p:nvCxnSpPr>
        <p:spPr>
          <a:xfrm flipH="1" rot="10800000">
            <a:off x="3615525" y="3518900"/>
            <a:ext cx="2065200" cy="21300"/>
          </a:xfrm>
          <a:prstGeom prst="straightConnector1">
            <a:avLst/>
          </a:prstGeom>
          <a:noFill/>
          <a:ln cap="flat" cmpd="sng" w="9525">
            <a:solidFill>
              <a:srgbClr val="FBFBF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7"/>
          <p:cNvSpPr txBox="1"/>
          <p:nvPr/>
        </p:nvSpPr>
        <p:spPr>
          <a:xfrm>
            <a:off x="3563475" y="3638775"/>
            <a:ext cx="219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BFBFB"/>
                </a:solidFill>
                <a:latin typeface="Roboto Light"/>
                <a:ea typeface="Roboto Light"/>
                <a:cs typeface="Roboto Light"/>
                <a:sym typeface="Roboto Light"/>
              </a:rPr>
              <a:t>Node.js server (Docker support)</a:t>
            </a:r>
            <a:endParaRPr>
              <a:solidFill>
                <a:srgbClr val="FBFBFB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 Faced</a:t>
            </a:r>
            <a:endParaRPr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075" y="1478875"/>
            <a:ext cx="3418075" cy="9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2902050" y="2395725"/>
            <a:ext cx="3339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AutoNum type="arabicPeriod"/>
            </a:pPr>
            <a:r>
              <a:rPr b="1" lang="en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Integration</a:t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591825" y="2959125"/>
            <a:ext cx="32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3071163" y="3119025"/>
            <a:ext cx="3339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 Access to Sensors </a:t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2827225" y="3922725"/>
            <a:ext cx="3339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Data collection </a:t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Demos</a:t>
            </a:r>
            <a:endParaRPr/>
          </a:p>
        </p:txBody>
      </p:sp>
      <p:pic>
        <p:nvPicPr>
          <p:cNvPr id="217" name="Google Shape;217;p29" title="f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400" y="1877900"/>
            <a:ext cx="3552775" cy="20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840000" y="4188450"/>
            <a:ext cx="33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https://youtu.be/5arP-vqsUQU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9" name="Google Shape;219;p29" title="frontend demo SDZWA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030" y="1819884"/>
            <a:ext cx="2802775" cy="21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ctrTitle"/>
          </p:nvPr>
        </p:nvSpPr>
        <p:spPr>
          <a:xfrm>
            <a:off x="21475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Wrapping up</a:t>
            </a:r>
            <a:endParaRPr/>
          </a:p>
        </p:txBody>
      </p:sp>
      <p:sp>
        <p:nvSpPr>
          <p:cNvPr id="225" name="Google Shape;225;p30"/>
          <p:cNvSpPr txBox="1"/>
          <p:nvPr/>
        </p:nvSpPr>
        <p:spPr>
          <a:xfrm>
            <a:off x="2292075" y="1198525"/>
            <a:ext cx="6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MVP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5849225" y="1160975"/>
            <a:ext cx="30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Quarter Accomplishments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727575" y="1524000"/>
            <a:ext cx="3756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Common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App functional without internet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HTTPS for communication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Handle multiple input types and sources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Multiple visualizations (video player, line/bar/gauge graph)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User authentication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Sensor metadata schema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Online database for admin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Server functionality for editing database using REST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5228700" y="1524000"/>
            <a:ext cx="37560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Docker </a:t>
            </a: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environment</a:t>
            </a: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 for hosting service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Functional Web App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Displays audio, video, numerical data</a:t>
            </a:r>
            <a:endParaRPr b="1" sz="1000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Tile Dashboard for ease of use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Customization features for sensor tiles / pages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Secure Database for sensor and user data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API functionality for backend → frontend communication (authentication)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ctrTitle"/>
          </p:nvPr>
        </p:nvSpPr>
        <p:spPr>
          <a:xfrm>
            <a:off x="311700" y="644550"/>
            <a:ext cx="38130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419975" y="1228075"/>
            <a:ext cx="53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802" y="1266125"/>
            <a:ext cx="4489449" cy="2611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377325" y="1294200"/>
            <a:ext cx="3813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Researchers at the Zoo manage a variety of sensors including IP cameras, weather stations, and microphones.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There is currently no centralized method of collection, storage, or visualization of data from these sensors.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5529725" y="3988725"/>
            <a:ext cx="2169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BFBFB"/>
                </a:solidFill>
                <a:latin typeface="Roboto Light"/>
                <a:ea typeface="Roboto Light"/>
                <a:cs typeface="Roboto Light"/>
                <a:sym typeface="Roboto Light"/>
              </a:rPr>
              <a:t>San Diego Zoo Safari Park covers 1,800 acres.</a:t>
            </a:r>
            <a:endParaRPr sz="700">
              <a:solidFill>
                <a:srgbClr val="FBFBFB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ctrTitle"/>
          </p:nvPr>
        </p:nvSpPr>
        <p:spPr>
          <a:xfrm>
            <a:off x="311700" y="644550"/>
            <a:ext cx="38130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1505400" y="1882975"/>
            <a:ext cx="61332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 application that can help researchers </a:t>
            </a:r>
            <a:r>
              <a:rPr lang="en" sz="2300">
                <a:solidFill>
                  <a:srgbClr val="48FFD5"/>
                </a:solidFill>
                <a:latin typeface="Calibri"/>
                <a:ea typeface="Calibri"/>
                <a:cs typeface="Calibri"/>
                <a:sym typeface="Calibri"/>
              </a:rPr>
              <a:t>view and manage</a:t>
            </a:r>
            <a:r>
              <a:rPr lang="en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tile dashboard displaying audio, video, and numerical data from various sensors in the San Diego Zoo Wildlife Alliance</a:t>
            </a:r>
            <a:endParaRPr>
              <a:solidFill>
                <a:srgbClr val="FBFBFB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ctrTitle"/>
          </p:nvPr>
        </p:nvSpPr>
        <p:spPr>
          <a:xfrm>
            <a:off x="311700" y="644550"/>
            <a:ext cx="38130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3550"/>
            <a:ext cx="8839199" cy="32559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430750" y="3603350"/>
            <a:ext cx="25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Zoo Sensor Network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3843150" y="2888375"/>
            <a:ext cx="108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 Data Store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4572000" y="1541625"/>
            <a:ext cx="10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6198725" y="1884525"/>
            <a:ext cx="10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5324050" y="4314625"/>
            <a:ext cx="10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5555975" y="3346600"/>
            <a:ext cx="10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7094875" y="2946400"/>
            <a:ext cx="10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Device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7906500" y="2946400"/>
            <a:ext cx="108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Design Choices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75" y="2099750"/>
            <a:ext cx="1233175" cy="10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213" y="2099749"/>
            <a:ext cx="1277575" cy="10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562900" y="3608575"/>
            <a:ext cx="12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Modular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7875" y="2105250"/>
            <a:ext cx="1233175" cy="10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3917088" y="3608575"/>
            <a:ext cx="13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Customizable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7347788" y="3608575"/>
            <a:ext cx="12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Flexible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Product</a:t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02" y="1274850"/>
            <a:ext cx="3790576" cy="18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151" y="2939800"/>
            <a:ext cx="3063701" cy="205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1725" y="1274850"/>
            <a:ext cx="3790574" cy="18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Data Flow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4638"/>
            <a:ext cx="8839200" cy="191422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/>
        </p:nvSpPr>
        <p:spPr>
          <a:xfrm>
            <a:off x="357675" y="3097350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2835225" y="3097350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Browser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4895875" y="3097350"/>
            <a:ext cx="1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React Web App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7678750" y="3097350"/>
            <a:ext cx="10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Database</a:t>
            </a:r>
            <a:endParaRPr b="1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1285400" y="1851000"/>
            <a:ext cx="150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→Login/Register</a:t>
            </a:r>
            <a:endParaRPr b="1" sz="1000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→Sensor Operations</a:t>
            </a:r>
            <a:endParaRPr b="1" sz="1000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(View/Add/Edit/Delete)</a:t>
            </a:r>
            <a:endParaRPr b="1" sz="1000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6439300" y="2068525"/>
            <a:ext cx="89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API Call</a:t>
            </a:r>
            <a:endParaRPr b="1" sz="1000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3985625" y="1927950"/>
            <a:ext cx="108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Process User Action</a:t>
            </a:r>
            <a:endParaRPr b="1" sz="1000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ctrTitle"/>
          </p:nvPr>
        </p:nvSpPr>
        <p:spPr>
          <a:xfrm>
            <a:off x="311700" y="407825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End Design Choices</a:t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2937600" y="1517225"/>
            <a:ext cx="285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BFBFB"/>
                </a:solidFill>
                <a:latin typeface="Roboto Light"/>
                <a:ea typeface="Roboto Light"/>
                <a:cs typeface="Roboto Light"/>
                <a:sym typeface="Roboto Light"/>
              </a:rPr>
              <a:t>✅</a:t>
            </a:r>
            <a:r>
              <a:rPr lang="en">
                <a:solidFill>
                  <a:srgbClr val="FBFBFB"/>
                </a:solidFill>
                <a:latin typeface="Roboto Light"/>
                <a:ea typeface="Roboto Light"/>
                <a:cs typeface="Roboto Light"/>
                <a:sym typeface="Roboto Light"/>
              </a:rPr>
              <a:t>   </a:t>
            </a:r>
            <a:r>
              <a:rPr b="1" lang="en" sz="2400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Availability</a:t>
            </a:r>
            <a:endParaRPr b="1" sz="2400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2937600" y="2648825"/>
            <a:ext cx="285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✅  Simplicity</a:t>
            </a:r>
            <a:endParaRPr b="1" sz="2400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2984850" y="3780425"/>
            <a:ext cx="285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BFBFB"/>
                </a:solidFill>
                <a:latin typeface="Roboto"/>
                <a:ea typeface="Roboto"/>
                <a:cs typeface="Roboto"/>
                <a:sym typeface="Roboto"/>
              </a:rPr>
              <a:t>✅  Security</a:t>
            </a:r>
            <a:endParaRPr b="1" sz="2400">
              <a:solidFill>
                <a:srgbClr val="FBFBF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ctrTitle"/>
          </p:nvPr>
        </p:nvSpPr>
        <p:spPr>
          <a:xfrm>
            <a:off x="311700" y="24640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</a:t>
            </a:r>
            <a:r>
              <a:rPr lang="en"/>
              <a:t> End Product</a:t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3000"/>
            <a:ext cx="5914200" cy="18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3425" y="1510625"/>
            <a:ext cx="242887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338" y="2877850"/>
            <a:ext cx="5390319" cy="21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B PROPOSAL">
  <a:themeElements>
    <a:clrScheme name="Simple Light">
      <a:dk1>
        <a:srgbClr val="000000"/>
      </a:dk1>
      <a:lt1>
        <a:srgbClr val="FFFFFF"/>
      </a:lt1>
      <a:dk2>
        <a:srgbClr val="0E2A47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